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64" r:id="rId5"/>
    <p:sldId id="268" r:id="rId6"/>
    <p:sldId id="275" r:id="rId7"/>
    <p:sldId id="276" r:id="rId8"/>
    <p:sldId id="260" r:id="rId9"/>
    <p:sldId id="273" r:id="rId10"/>
    <p:sldId id="271"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61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588AA29-C17C-4EE7-A0C3-E2379A5102F5}"/>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EFC4509B-C0B0-4B6D-893C-5ED086E4BA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4" name="日付プレースホルダー 3">
            <a:extLst>
              <a:ext uri="{FF2B5EF4-FFF2-40B4-BE49-F238E27FC236}">
                <a16:creationId xmlns:a16="http://schemas.microsoft.com/office/drawing/2014/main" id="{D1E7C2D9-89E7-435A-A0FF-21071093A8DD}"/>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5" name="フッター プレースホルダー 4">
            <a:extLst>
              <a:ext uri="{FF2B5EF4-FFF2-40B4-BE49-F238E27FC236}">
                <a16:creationId xmlns:a16="http://schemas.microsoft.com/office/drawing/2014/main" id="{8EB11D6B-0D60-4B5C-8918-171F6BD2EDA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A37DEE-7791-4E98-9AB0-16CB9B071DD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dirty="0"/>
          </a:p>
        </p:txBody>
      </p:sp>
      <p:pic>
        <p:nvPicPr>
          <p:cNvPr id="7" name="図 6">
            <a:extLst>
              <a:ext uri="{FF2B5EF4-FFF2-40B4-BE49-F238E27FC236}">
                <a16:creationId xmlns:a16="http://schemas.microsoft.com/office/drawing/2014/main" id="{D1158640-FCB3-433A-B45F-2D2D8F7192EA}"/>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441950"/>
            <a:ext cx="890905" cy="914400"/>
          </a:xfrm>
          <a:prstGeom prst="rect">
            <a:avLst/>
          </a:prstGeom>
          <a:noFill/>
          <a:ln>
            <a:noFill/>
          </a:ln>
        </p:spPr>
      </p:pic>
    </p:spTree>
    <p:extLst>
      <p:ext uri="{BB962C8B-B14F-4D97-AF65-F5344CB8AC3E}">
        <p14:creationId xmlns:p14="http://schemas.microsoft.com/office/powerpoint/2010/main" val="121460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C7F781-68FD-41CB-849F-D56DCCB25754}"/>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A1420C4-AB56-494C-B96B-95EB0019A62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9F709D7-047F-44D8-929D-1357B615DF9B}"/>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5" name="フッター プレースホルダー 4">
            <a:extLst>
              <a:ext uri="{FF2B5EF4-FFF2-40B4-BE49-F238E27FC236}">
                <a16:creationId xmlns:a16="http://schemas.microsoft.com/office/drawing/2014/main" id="{F976977B-1984-4BFC-B93A-426201D0F37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F407A50-4CAF-4938-BD12-3796FF5D113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046600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20944A5-203B-4586-9E2B-8490D897F82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F404022-F7B6-4847-9F12-3585510D861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FFEB6C9-E14B-4414-BCA9-F2577A0674A5}"/>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5" name="フッター プレースホルダー 4">
            <a:extLst>
              <a:ext uri="{FF2B5EF4-FFF2-40B4-BE49-F238E27FC236}">
                <a16:creationId xmlns:a16="http://schemas.microsoft.com/office/drawing/2014/main" id="{6D9A6643-C65E-4AD3-87C3-3FE1CB4CF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8FADDED-4948-4858-A025-E339BAC40276}"/>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71084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F28A24-8BAC-43C5-BCD6-C6487185889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66225E2-39C8-41FD-8B84-F3BBECA0E603}"/>
              </a:ext>
            </a:extLst>
          </p:cNvPr>
          <p:cNvSpPr>
            <a:spLocks noGrp="1"/>
          </p:cNvSpPr>
          <p:nvPr>
            <p:ph idx="1"/>
          </p:nvPr>
        </p:nvSpPr>
        <p:spPr/>
        <p:txBody>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pic>
        <p:nvPicPr>
          <p:cNvPr id="7" name="図 6">
            <a:extLst>
              <a:ext uri="{FF2B5EF4-FFF2-40B4-BE49-F238E27FC236}">
                <a16:creationId xmlns:a16="http://schemas.microsoft.com/office/drawing/2014/main" id="{D41B18B9-B362-44A2-BCC0-EBA92864FD01}"/>
              </a:ext>
            </a:extLst>
          </p:cNvPr>
          <p:cNvPicPr/>
          <p:nvPr userDrawn="1"/>
        </p:nvPicPr>
        <p:blipFill>
          <a:blip r:embed="rId2">
            <a:extLst>
              <a:ext uri="{28A0092B-C50C-407E-A947-70E740481C1C}">
                <a14:useLocalDpi xmlns:a14="http://schemas.microsoft.com/office/drawing/2010/main" val="0"/>
              </a:ext>
            </a:extLst>
          </a:blip>
          <a:srcRect l="57051" t="23520" r="31812" b="56094"/>
          <a:stretch>
            <a:fillRect/>
          </a:stretch>
        </p:blipFill>
        <p:spPr bwMode="auto">
          <a:xfrm>
            <a:off x="838200" y="5262563"/>
            <a:ext cx="890905" cy="914400"/>
          </a:xfrm>
          <a:prstGeom prst="rect">
            <a:avLst/>
          </a:prstGeom>
          <a:noFill/>
          <a:ln>
            <a:noFill/>
          </a:ln>
        </p:spPr>
      </p:pic>
      <p:sp>
        <p:nvSpPr>
          <p:cNvPr id="8" name="日付プレースホルダー 7">
            <a:extLst>
              <a:ext uri="{FF2B5EF4-FFF2-40B4-BE49-F238E27FC236}">
                <a16:creationId xmlns:a16="http://schemas.microsoft.com/office/drawing/2014/main" id="{7A887922-D22C-4A92-A2EB-4E0F4C3F867F}"/>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9" name="フッター プレースホルダー 8">
            <a:extLst>
              <a:ext uri="{FF2B5EF4-FFF2-40B4-BE49-F238E27FC236}">
                <a16:creationId xmlns:a16="http://schemas.microsoft.com/office/drawing/2014/main" id="{BDC6ABEC-7DB1-464C-B576-3E4363D36119}"/>
              </a:ext>
            </a:extLst>
          </p:cNvPr>
          <p:cNvSpPr>
            <a:spLocks noGrp="1"/>
          </p:cNvSpPr>
          <p:nvPr>
            <p:ph type="ftr" sz="quarter" idx="11"/>
          </p:nvPr>
        </p:nvSpPr>
        <p:spPr/>
        <p:txBody>
          <a:bodyPr/>
          <a:lstStyle/>
          <a:p>
            <a:endParaRPr kumimoji="1" lang="ja-JP" altLang="en-US"/>
          </a:p>
        </p:txBody>
      </p:sp>
      <p:sp>
        <p:nvSpPr>
          <p:cNvPr id="10" name="スライド番号プレースホルダー 9">
            <a:extLst>
              <a:ext uri="{FF2B5EF4-FFF2-40B4-BE49-F238E27FC236}">
                <a16:creationId xmlns:a16="http://schemas.microsoft.com/office/drawing/2014/main" id="{8F328F81-55F4-4FCA-855E-03D5613565C0}"/>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
        <p:nvSpPr>
          <p:cNvPr id="11" name="テキスト ボックス 10">
            <a:extLst>
              <a:ext uri="{FF2B5EF4-FFF2-40B4-BE49-F238E27FC236}">
                <a16:creationId xmlns:a16="http://schemas.microsoft.com/office/drawing/2014/main" id="{B349F343-862B-4F26-B71A-902574BC6E02}"/>
              </a:ext>
            </a:extLst>
          </p:cNvPr>
          <p:cNvSpPr txBox="1"/>
          <p:nvPr userDrawn="1"/>
        </p:nvSpPr>
        <p:spPr>
          <a:xfrm>
            <a:off x="1729105" y="5827222"/>
            <a:ext cx="2309495" cy="338554"/>
          </a:xfrm>
          <a:prstGeom prst="rect">
            <a:avLst/>
          </a:prstGeom>
          <a:noFill/>
        </p:spPr>
        <p:txBody>
          <a:bodyPr wrap="square" rtlCol="0">
            <a:spAutoFit/>
          </a:bodyPr>
          <a:lstStyle/>
          <a:p>
            <a:r>
              <a:rPr kumimoji="1" lang="ja-JP" altLang="en-US" sz="1600" dirty="0">
                <a:latin typeface="メイリオ" panose="020B0604030504040204" pitchFamily="50" charset="-128"/>
                <a:ea typeface="メイリオ" panose="020B0604030504040204" pitchFamily="50" charset="-128"/>
              </a:rPr>
              <a:t>九州学生陸上競技連盟</a:t>
            </a:r>
          </a:p>
        </p:txBody>
      </p:sp>
    </p:spTree>
    <p:extLst>
      <p:ext uri="{BB962C8B-B14F-4D97-AF65-F5344CB8AC3E}">
        <p14:creationId xmlns:p14="http://schemas.microsoft.com/office/powerpoint/2010/main" val="210965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C99FAC-C029-4A72-85EF-9DA04545593E}"/>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1D578A-D19F-4CAD-889B-357717620F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697DEDB-4B5A-4395-9C89-6F105ACA2D82}"/>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5" name="フッター プレースホルダー 4">
            <a:extLst>
              <a:ext uri="{FF2B5EF4-FFF2-40B4-BE49-F238E27FC236}">
                <a16:creationId xmlns:a16="http://schemas.microsoft.com/office/drawing/2014/main" id="{6A3D49E0-BFD6-49AF-8375-6EEE91C41A3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AB171E-53B4-4BC8-9E20-F48941EAF19E}"/>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2985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94AA5A-13EB-482F-85BA-DE9761D0D9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1AF579-6123-4595-AB76-BC0FA3DCA73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5855837-D527-45C6-87E0-F0AB04A31E5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7F8059C-BE44-43F2-A493-680D41D59BC0}"/>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6" name="フッター プレースホルダー 5">
            <a:extLst>
              <a:ext uri="{FF2B5EF4-FFF2-40B4-BE49-F238E27FC236}">
                <a16:creationId xmlns:a16="http://schemas.microsoft.com/office/drawing/2014/main" id="{AB1E17A0-8F2C-4D65-B6BA-3597EE0A79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037A174-E135-410D-A3C2-05ECEE43A6E3}"/>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42727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EAC8ED-9351-4AD0-A175-5B353A4C2BE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197714D-CE6B-44F2-94EA-388B58AD783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4197333-72AB-4861-B960-DE9CF671DB25}"/>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1C1BA6-3BAC-43A0-AFF1-E8286BD1FD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4D60208-1598-489D-A043-67C2D4649476}"/>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70FD029-9A54-4719-AFE1-67694455630F}"/>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8" name="フッター プレースホルダー 7">
            <a:extLst>
              <a:ext uri="{FF2B5EF4-FFF2-40B4-BE49-F238E27FC236}">
                <a16:creationId xmlns:a16="http://schemas.microsoft.com/office/drawing/2014/main" id="{FE62F7C7-10CB-4788-9E72-71B786ECA501}"/>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D814ED5-C53D-40E9-A0AB-7D11500ECCF2}"/>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151110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17E7CA-283B-40D1-8770-497CD02C479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04260229-DB41-493E-A208-61F0A2532B2B}"/>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4" name="フッター プレースホルダー 3">
            <a:extLst>
              <a:ext uri="{FF2B5EF4-FFF2-40B4-BE49-F238E27FC236}">
                <a16:creationId xmlns:a16="http://schemas.microsoft.com/office/drawing/2014/main" id="{8E339B6A-CBE6-4DFE-9146-82090CC4F023}"/>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D5FD95C-B0EA-48B8-A5D3-AFB30929553C}"/>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8578227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8AC642D-1E45-4692-8603-415187171F29}"/>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3" name="フッター プレースホルダー 2">
            <a:extLst>
              <a:ext uri="{FF2B5EF4-FFF2-40B4-BE49-F238E27FC236}">
                <a16:creationId xmlns:a16="http://schemas.microsoft.com/office/drawing/2014/main" id="{CE7879FB-F23C-4146-AF12-6117B09A0B85}"/>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F29528-067B-420D-8F21-1CE4642DC5AD}"/>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1762720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4EBA06-BBB4-440F-80C7-CE5A28687BEA}"/>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C1B8755-B52F-4452-AFD7-64C013960F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ECEE5B5-D21D-49AB-89B3-7859CCF1EE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6CA82C1-BD7C-4884-91C2-45E19679CA24}"/>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6" name="フッター プレースホルダー 5">
            <a:extLst>
              <a:ext uri="{FF2B5EF4-FFF2-40B4-BE49-F238E27FC236}">
                <a16:creationId xmlns:a16="http://schemas.microsoft.com/office/drawing/2014/main" id="{E705FF89-5EC4-4DCB-B4E5-C96134B0147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8C116A-B24F-4F79-8922-90A408F40099}"/>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3897918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9A05BE-2A59-4AA8-8B82-D526AF0BB50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2A1E7F7-638C-45FB-85FE-694A6249AF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8124E4A-C6B7-4267-B0B6-4C746FF64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BC5C7E-8E29-4101-8884-4DDE844DD5DC}"/>
              </a:ext>
            </a:extLst>
          </p:cNvPr>
          <p:cNvSpPr>
            <a:spLocks noGrp="1"/>
          </p:cNvSpPr>
          <p:nvPr>
            <p:ph type="dt" sz="half" idx="10"/>
          </p:nvPr>
        </p:nvSpPr>
        <p:spPr/>
        <p:txBody>
          <a:bodyPr/>
          <a:lstStyle/>
          <a:p>
            <a:fld id="{DD0D8556-5F4E-4939-9A76-E5115C0722B3}" type="datetimeFigureOut">
              <a:rPr kumimoji="1" lang="ja-JP" altLang="en-US" smtClean="0"/>
              <a:t>2023/9/13</a:t>
            </a:fld>
            <a:endParaRPr kumimoji="1" lang="ja-JP" altLang="en-US"/>
          </a:p>
        </p:txBody>
      </p:sp>
      <p:sp>
        <p:nvSpPr>
          <p:cNvPr id="6" name="フッター プレースホルダー 5">
            <a:extLst>
              <a:ext uri="{FF2B5EF4-FFF2-40B4-BE49-F238E27FC236}">
                <a16:creationId xmlns:a16="http://schemas.microsoft.com/office/drawing/2014/main" id="{8F4F73F2-A26C-4ACB-94A6-A1C23F2EA60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315DE0-E0BF-4AE6-8D1C-FC1853F466DF}"/>
              </a:ext>
            </a:extLst>
          </p:cNvPr>
          <p:cNvSpPr>
            <a:spLocks noGrp="1"/>
          </p:cNvSpPr>
          <p:nvPr>
            <p:ph type="sldNum" sz="quarter" idx="12"/>
          </p:nvPr>
        </p:nvSpPr>
        <p:spPr/>
        <p:txBody>
          <a:body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214811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81D725B-E5F3-49B8-BB70-7CCA9711B8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101889-1B8B-400E-8AB3-3B63086877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81C534C-9685-4172-9D6C-48C73D0392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0D8556-5F4E-4939-9A76-E5115C0722B3}" type="datetimeFigureOut">
              <a:rPr kumimoji="1" lang="ja-JP" altLang="en-US" smtClean="0"/>
              <a:t>2023/9/13</a:t>
            </a:fld>
            <a:endParaRPr kumimoji="1" lang="ja-JP" altLang="en-US"/>
          </a:p>
        </p:txBody>
      </p:sp>
      <p:sp>
        <p:nvSpPr>
          <p:cNvPr id="5" name="フッター プレースホルダー 4">
            <a:extLst>
              <a:ext uri="{FF2B5EF4-FFF2-40B4-BE49-F238E27FC236}">
                <a16:creationId xmlns:a16="http://schemas.microsoft.com/office/drawing/2014/main" id="{E62271A7-ED4F-41B2-9022-EE25F92C3FA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ACDD2AF-EF93-4635-AA61-E37BB14472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4060C3-991F-4DF9-AB3C-C3698D0ED513}" type="slidenum">
              <a:rPr kumimoji="1" lang="ja-JP" altLang="en-US" smtClean="0"/>
              <a:t>‹#›</a:t>
            </a:fld>
            <a:endParaRPr kumimoji="1" lang="ja-JP" altLang="en-US"/>
          </a:p>
        </p:txBody>
      </p:sp>
    </p:spTree>
    <p:extLst>
      <p:ext uri="{BB962C8B-B14F-4D97-AF65-F5344CB8AC3E}">
        <p14:creationId xmlns:p14="http://schemas.microsoft.com/office/powerpoint/2010/main" val="2752079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kyu-athi@blue.ocn.ne.j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48157A6-4A4D-4FA3-A149-D779B2354E24}"/>
              </a:ext>
            </a:extLst>
          </p:cNvPr>
          <p:cNvSpPr>
            <a:spLocks noGrp="1"/>
          </p:cNvSpPr>
          <p:nvPr>
            <p:ph type="ctrTitle"/>
          </p:nvPr>
        </p:nvSpPr>
        <p:spPr>
          <a:xfrm>
            <a:off x="1141046" y="1122363"/>
            <a:ext cx="9526954" cy="2387600"/>
          </a:xfrm>
        </p:spPr>
        <p:txBody>
          <a:bodyPr>
            <a:normAutofit/>
          </a:bodyPr>
          <a:lstStyle/>
          <a:p>
            <a:r>
              <a:rPr kumimoji="1" lang="zh-TW" altLang="en-US" sz="4000" dirty="0">
                <a:latin typeface="メイリオ" panose="020B0604030504040204" pitchFamily="50" charset="-128"/>
                <a:ea typeface="メイリオ" panose="020B0604030504040204" pitchFamily="50" charset="-128"/>
              </a:rPr>
              <a:t>第</a:t>
            </a:r>
            <a:r>
              <a:rPr kumimoji="1" lang="en-US" altLang="zh-TW" sz="4000" dirty="0">
                <a:latin typeface="メイリオ" panose="020B0604030504040204" pitchFamily="50" charset="-128"/>
                <a:ea typeface="メイリオ" panose="020B0604030504040204" pitchFamily="50" charset="-128"/>
              </a:rPr>
              <a:t>8</a:t>
            </a:r>
            <a:r>
              <a:rPr kumimoji="1" lang="zh-TW" altLang="en-US" sz="4000" dirty="0">
                <a:latin typeface="メイリオ" panose="020B0604030504040204" pitchFamily="50" charset="-128"/>
                <a:ea typeface="メイリオ" panose="020B0604030504040204" pitchFamily="50" charset="-128"/>
              </a:rPr>
              <a:t>回九州学生陸上競技新人選手権大会</a:t>
            </a:r>
            <a:br>
              <a:rPr kumimoji="1" lang="en-US" altLang="ja-JP" sz="4000" dirty="0">
                <a:latin typeface="メイリオ" panose="020B0604030504040204" pitchFamily="50" charset="-128"/>
                <a:ea typeface="メイリオ" panose="020B0604030504040204" pitchFamily="50" charset="-128"/>
              </a:rPr>
            </a:br>
            <a:r>
              <a:rPr kumimoji="1" lang="ja-JP" altLang="en-US" sz="4000" dirty="0">
                <a:latin typeface="メイリオ" panose="020B0604030504040204" pitchFamily="50" charset="-128"/>
                <a:ea typeface="メイリオ" panose="020B0604030504040204" pitchFamily="50" charset="-128"/>
              </a:rPr>
              <a:t>エントリーファイル入力方法</a:t>
            </a:r>
          </a:p>
        </p:txBody>
      </p:sp>
      <p:sp>
        <p:nvSpPr>
          <p:cNvPr id="3" name="字幕 2">
            <a:extLst>
              <a:ext uri="{FF2B5EF4-FFF2-40B4-BE49-F238E27FC236}">
                <a16:creationId xmlns:a16="http://schemas.microsoft.com/office/drawing/2014/main" id="{BC02FC84-4ACC-4F3B-AC3B-96041EFED4F6}"/>
              </a:ext>
            </a:extLst>
          </p:cNvPr>
          <p:cNvSpPr>
            <a:spLocks noGrp="1"/>
          </p:cNvSpPr>
          <p:nvPr>
            <p:ph type="subTitle" idx="1"/>
          </p:nvPr>
        </p:nvSpPr>
        <p:spPr/>
        <p:txBody>
          <a:bodyPr anchor="ctr"/>
          <a:lstStyle/>
          <a:p>
            <a:pPr algn="r"/>
            <a:r>
              <a:rPr kumimoji="1" lang="en-US" altLang="ja-JP" dirty="0">
                <a:latin typeface="メイリオ" panose="020B0604030504040204" pitchFamily="50" charset="-128"/>
                <a:ea typeface="メイリオ" panose="020B0604030504040204" pitchFamily="50" charset="-128"/>
              </a:rPr>
              <a:t>2023</a:t>
            </a:r>
            <a:r>
              <a:rPr kumimoji="1" lang="ja-JP" altLang="en-US" dirty="0">
                <a:latin typeface="メイリオ" panose="020B0604030504040204" pitchFamily="50" charset="-128"/>
                <a:ea typeface="メイリオ" panose="020B0604030504040204" pitchFamily="50" charset="-128"/>
              </a:rPr>
              <a:t>年</a:t>
            </a:r>
            <a:r>
              <a:rPr lang="en-US" altLang="ja-JP" dirty="0">
                <a:latin typeface="メイリオ" panose="020B0604030504040204" pitchFamily="50" charset="-128"/>
                <a:ea typeface="メイリオ" panose="020B0604030504040204" pitchFamily="50" charset="-128"/>
              </a:rPr>
              <a:t>9</a:t>
            </a:r>
            <a:r>
              <a:rPr kumimoji="1" lang="ja-JP" altLang="en-US" dirty="0">
                <a:latin typeface="メイリオ" panose="020B0604030504040204" pitchFamily="50" charset="-128"/>
                <a:ea typeface="メイリオ" panose="020B0604030504040204" pitchFamily="50" charset="-128"/>
              </a:rPr>
              <a:t>月</a:t>
            </a:r>
            <a:endParaRPr kumimoji="1" lang="en-US" altLang="ja-JP" dirty="0">
              <a:latin typeface="メイリオ" panose="020B0604030504040204" pitchFamily="50" charset="-128"/>
              <a:ea typeface="メイリオ" panose="020B0604030504040204" pitchFamily="50" charset="-128"/>
            </a:endParaRPr>
          </a:p>
          <a:p>
            <a:pPr algn="r"/>
            <a:r>
              <a:rPr lang="ja-JP" altLang="en-US" dirty="0">
                <a:latin typeface="メイリオ" panose="020B0604030504040204" pitchFamily="50" charset="-128"/>
                <a:ea typeface="メイリオ" panose="020B0604030504040204" pitchFamily="50" charset="-128"/>
              </a:rPr>
              <a:t>九州学生陸上競技連盟</a:t>
            </a:r>
            <a:endParaRPr kumimoji="1" lang="ja-JP" altLang="en-US"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357047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さいご</a:t>
            </a:r>
            <a:r>
              <a:rPr kumimoji="1" lang="ja-JP" altLang="en-US" dirty="0">
                <a:latin typeface="メイリオ" panose="020B0604030504040204" pitchFamily="50" charset="-128"/>
                <a:ea typeface="メイリオ" panose="020B0604030504040204" pitchFamily="50" charset="-128"/>
              </a:rPr>
              <a:t>に</a:t>
            </a: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560750"/>
            <a:ext cx="10515600" cy="4030580"/>
          </a:xfrm>
        </p:spPr>
        <p:txBody>
          <a:bodyPr>
            <a:normAutofit/>
          </a:bodyPr>
          <a:lstStyle/>
          <a:p>
            <a:pPr marL="457200" lvl="1" indent="0">
              <a:buNone/>
            </a:pPr>
            <a:r>
              <a:rPr lang="ja-JP" altLang="en-US" sz="1800" dirty="0">
                <a:latin typeface="メイリオ" panose="020B0604030504040204" pitchFamily="50" charset="-128"/>
                <a:ea typeface="メイリオ" panose="020B0604030504040204" pitchFamily="50" charset="-128"/>
              </a:rPr>
              <a:t>ご不明な点がありましたら、下記連絡先までお問い合わせください。</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九州学生陸上競技連盟</a:t>
            </a: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810-0062</a:t>
            </a:r>
          </a:p>
          <a:p>
            <a:pPr marL="457200" lvl="1" indent="0">
              <a:buNone/>
            </a:pPr>
            <a:r>
              <a:rPr lang="ja-JP" altLang="en-US" sz="1800" dirty="0">
                <a:latin typeface="メイリオ" panose="020B0604030504040204" pitchFamily="50" charset="-128"/>
                <a:ea typeface="メイリオ" panose="020B0604030504040204" pitchFamily="50" charset="-128"/>
              </a:rPr>
              <a:t>福岡市中央区荒戸</a:t>
            </a:r>
            <a:r>
              <a:rPr lang="en-US" altLang="ja-JP" sz="1800" dirty="0">
                <a:latin typeface="メイリオ" panose="020B0604030504040204" pitchFamily="50" charset="-128"/>
                <a:ea typeface="メイリオ" panose="020B0604030504040204" pitchFamily="50" charset="-128"/>
              </a:rPr>
              <a:t>3-3-66</a:t>
            </a:r>
            <a:r>
              <a:rPr lang="ja-JP" altLang="en-US" sz="1800" dirty="0">
                <a:latin typeface="メイリオ" panose="020B0604030504040204" pitchFamily="50" charset="-128"/>
                <a:ea typeface="メイリオ" panose="020B0604030504040204" pitchFamily="50" charset="-128"/>
              </a:rPr>
              <a:t>オリエンタル大濠</a:t>
            </a:r>
            <a:r>
              <a:rPr lang="en-US" altLang="ja-JP" sz="1800" dirty="0">
                <a:latin typeface="メイリオ" panose="020B0604030504040204" pitchFamily="50" charset="-128"/>
                <a:ea typeface="メイリオ" panose="020B0604030504040204" pitchFamily="50" charset="-128"/>
              </a:rPr>
              <a:t>308</a:t>
            </a:r>
          </a:p>
          <a:p>
            <a:pPr marL="457200" lvl="1" indent="0">
              <a:buNone/>
            </a:pPr>
            <a:r>
              <a:rPr lang="ja-JP" altLang="en-US" sz="1800" dirty="0">
                <a:latin typeface="メイリオ" panose="020B0604030504040204" pitchFamily="50" charset="-128"/>
                <a:ea typeface="メイリオ" panose="020B0604030504040204" pitchFamily="50" charset="-128"/>
              </a:rPr>
              <a:t>電話：</a:t>
            </a:r>
            <a:r>
              <a:rPr lang="en-US" altLang="ja-JP" sz="1800" dirty="0">
                <a:latin typeface="メイリオ" panose="020B0604030504040204" pitchFamily="50" charset="-128"/>
                <a:ea typeface="メイリオ" panose="020B0604030504040204" pitchFamily="50" charset="-128"/>
              </a:rPr>
              <a:t>092-715-0997</a:t>
            </a:r>
          </a:p>
          <a:p>
            <a:pPr marL="457200" lvl="1" indent="0">
              <a:buNone/>
            </a:pPr>
            <a:r>
              <a:rPr lang="en-US" altLang="ja-JP" sz="1800" dirty="0">
                <a:latin typeface="メイリオ" panose="020B0604030504040204" pitchFamily="50" charset="-128"/>
                <a:ea typeface="メイリオ" panose="020B0604030504040204" pitchFamily="50" charset="-128"/>
              </a:rPr>
              <a:t>FAX</a:t>
            </a:r>
            <a:r>
              <a:rPr lang="ja-JP" altLang="en-US" sz="1800" dirty="0">
                <a:latin typeface="メイリオ" panose="020B0604030504040204" pitchFamily="50" charset="-128"/>
                <a:ea typeface="メイリオ" panose="020B0604030504040204" pitchFamily="50" charset="-128"/>
              </a:rPr>
              <a:t>：</a:t>
            </a:r>
            <a:r>
              <a:rPr lang="en-US" altLang="ja-JP" sz="1800" dirty="0">
                <a:latin typeface="メイリオ" panose="020B0604030504040204" pitchFamily="50" charset="-128"/>
                <a:ea typeface="メイリオ" panose="020B0604030504040204" pitchFamily="50" charset="-128"/>
              </a:rPr>
              <a:t>092-715-6440</a:t>
            </a:r>
          </a:p>
          <a:p>
            <a:pPr marL="457200" lvl="1" indent="0">
              <a:buNone/>
            </a:pPr>
            <a:r>
              <a:rPr lang="en-US" altLang="ja-JP" sz="1800" dirty="0">
                <a:latin typeface="メイリオ" panose="020B0604030504040204" pitchFamily="50" charset="-128"/>
                <a:ea typeface="メイリオ" panose="020B0604030504040204" pitchFamily="50" charset="-128"/>
              </a:rPr>
              <a:t>E-mail</a:t>
            </a:r>
            <a:r>
              <a:rPr lang="ja-JP" altLang="en-US" sz="1800" dirty="0">
                <a:latin typeface="メイリオ" panose="020B0604030504040204" pitchFamily="50" charset="-128"/>
                <a:ea typeface="メイリオ" panose="020B0604030504040204" pitchFamily="50" charset="-128"/>
              </a:rPr>
              <a:t>： </a:t>
            </a:r>
            <a:r>
              <a:rPr lang="en-US" altLang="ja-JP" sz="1800" dirty="0">
                <a:latin typeface="メイリオ" panose="020B0604030504040204" pitchFamily="50" charset="-128"/>
                <a:ea typeface="メイリオ" panose="020B0604030504040204" pitchFamily="50" charset="-128"/>
                <a:hlinkClick r:id="rId2"/>
              </a:rPr>
              <a:t>kyu-athi@blue.ocn.ne.jp</a:t>
            </a:r>
            <a:endParaRPr lang="en-US" altLang="ja-JP" sz="1800" dirty="0">
              <a:latin typeface="メイリオ" panose="020B0604030504040204" pitchFamily="50" charset="-128"/>
              <a:ea typeface="メイリオ" panose="020B0604030504040204" pitchFamily="50" charset="-128"/>
            </a:endParaRPr>
          </a:p>
          <a:p>
            <a:pPr marL="457200" lvl="1" indent="0">
              <a:buNone/>
            </a:pPr>
            <a:endParaRPr lang="en-US" altLang="ja-JP" sz="1800" dirty="0">
              <a:latin typeface="メイリオ" panose="020B0604030504040204" pitchFamily="50" charset="-128"/>
              <a:ea typeface="メイリオ" panose="020B0604030504040204" pitchFamily="50" charset="-128"/>
            </a:endParaRPr>
          </a:p>
          <a:p>
            <a:pPr marL="457200" lvl="1" indent="0">
              <a:buNone/>
            </a:pPr>
            <a:r>
              <a:rPr lang="ja-JP" altLang="en-US" sz="1800" dirty="0">
                <a:latin typeface="メイリオ" panose="020B0604030504040204" pitchFamily="50" charset="-128"/>
                <a:ea typeface="メイリオ" panose="020B0604030504040204" pitchFamily="50" charset="-128"/>
              </a:rPr>
              <a:t>なお、学連役員は基本的に日中は事務所にいないため、お問い合わせはメールでしていただくのが一番確実です。</a:t>
            </a:r>
            <a:endParaRPr lang="en-US" altLang="ja-JP" sz="18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877551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目次</a:t>
            </a:r>
            <a:endParaRPr kumimoji="1" lang="ja-JP" altLang="en-US" dirty="0">
              <a:latin typeface="メイリオ" panose="020B0604030504040204" pitchFamily="50" charset="-128"/>
              <a:ea typeface="メイリオ" panose="020B0604030504040204" pitchFamily="50" charset="-128"/>
            </a:endParaRPr>
          </a:p>
        </p:txBody>
      </p:sp>
      <p:sp>
        <p:nvSpPr>
          <p:cNvPr id="3" name="コンテンツ プレースホルダー 2">
            <a:extLst>
              <a:ext uri="{FF2B5EF4-FFF2-40B4-BE49-F238E27FC236}">
                <a16:creationId xmlns:a16="http://schemas.microsoft.com/office/drawing/2014/main" id="{3AFB5C3F-5B27-4E5B-895A-F2D69C25949A}"/>
              </a:ext>
            </a:extLst>
          </p:cNvPr>
          <p:cNvSpPr>
            <a:spLocks noGrp="1"/>
          </p:cNvSpPr>
          <p:nvPr>
            <p:ph idx="1"/>
          </p:nvPr>
        </p:nvSpPr>
        <p:spPr>
          <a:xfrm>
            <a:off x="838200" y="1467852"/>
            <a:ext cx="10515600" cy="2267902"/>
          </a:xfrm>
        </p:spPr>
        <p:txBody>
          <a:bodyPr>
            <a:normAutofit/>
          </a:bodyPr>
          <a:lstStyle/>
          <a:p>
            <a:pPr marL="0" indent="0">
              <a:buNone/>
            </a:pPr>
            <a:r>
              <a:rPr lang="ja-JP" altLang="en-US" sz="1800" dirty="0">
                <a:latin typeface="メイリオ" panose="020B0604030504040204" pitchFamily="50" charset="-128"/>
                <a:ea typeface="メイリオ" panose="020B0604030504040204" pitchFamily="50" charset="-128"/>
              </a:rPr>
              <a:t>・基本情報登録</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Ⅰ</a:t>
            </a: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Ⅱ</a:t>
            </a:r>
          </a:p>
          <a:p>
            <a:pPr marL="0" indent="0">
              <a:buNone/>
            </a:pPr>
            <a:r>
              <a:rPr lang="ja-JP" altLang="en-US" sz="1800" dirty="0">
                <a:latin typeface="メイリオ" panose="020B0604030504040204" pitchFamily="50" charset="-128"/>
                <a:ea typeface="メイリオ" panose="020B0604030504040204" pitchFamily="50" charset="-128"/>
              </a:rPr>
              <a:t>・人数チェック表</a:t>
            </a:r>
            <a:endParaRPr lang="en-US" altLang="ja-JP" sz="1800" dirty="0">
              <a:latin typeface="メイリオ" panose="020B0604030504040204" pitchFamily="50" charset="-128"/>
              <a:ea typeface="メイリオ" panose="020B0604030504040204" pitchFamily="50" charset="-128"/>
            </a:endParaRPr>
          </a:p>
          <a:p>
            <a:pPr marL="0" indent="0">
              <a:buNone/>
            </a:pPr>
            <a:r>
              <a:rPr lang="ja-JP" altLang="en-US" sz="1800" dirty="0">
                <a:latin typeface="メイリオ" panose="020B0604030504040204" pitchFamily="50" charset="-128"/>
                <a:ea typeface="メイリオ" panose="020B0604030504040204" pitchFamily="50" charset="-128"/>
              </a:rPr>
              <a:t>・様式</a:t>
            </a:r>
            <a:r>
              <a:rPr lang="en-US" altLang="ja-JP" sz="1800" dirty="0">
                <a:latin typeface="メイリオ" panose="020B0604030504040204" pitchFamily="50" charset="-128"/>
                <a:ea typeface="メイリオ" panose="020B0604030504040204" pitchFamily="50" charset="-128"/>
              </a:rPr>
              <a:t>Ⅲ</a:t>
            </a:r>
            <a:r>
              <a:rPr lang="ja-JP" altLang="en-US" sz="1800" dirty="0">
                <a:latin typeface="メイリオ" panose="020B0604030504040204" pitchFamily="50" charset="-128"/>
                <a:ea typeface="メイリオ" panose="020B0604030504040204" pitchFamily="50" charset="-128"/>
              </a:rPr>
              <a:t>　明細書</a:t>
            </a:r>
            <a:endParaRPr lang="en-US" altLang="ja-JP" sz="1800" dirty="0">
              <a:latin typeface="メイリオ" panose="020B0604030504040204" pitchFamily="50" charset="-128"/>
              <a:ea typeface="メイリオ" panose="020B0604030504040204" pitchFamily="50" charset="-128"/>
            </a:endParaRPr>
          </a:p>
        </p:txBody>
      </p:sp>
      <p:sp>
        <p:nvSpPr>
          <p:cNvPr id="4" name="コンテンツ プレースホルダー 2">
            <a:extLst>
              <a:ext uri="{FF2B5EF4-FFF2-40B4-BE49-F238E27FC236}">
                <a16:creationId xmlns:a16="http://schemas.microsoft.com/office/drawing/2014/main" id="{E01AA661-1D97-4FB1-8FC7-C26B5B88D494}"/>
              </a:ext>
            </a:extLst>
          </p:cNvPr>
          <p:cNvSpPr txBox="1">
            <a:spLocks/>
          </p:cNvSpPr>
          <p:nvPr/>
        </p:nvSpPr>
        <p:spPr>
          <a:xfrm>
            <a:off x="838200" y="4117268"/>
            <a:ext cx="10515600" cy="1034715"/>
          </a:xfrm>
          <a:prstGeom prst="rect">
            <a:avLst/>
          </a:prstGeom>
          <a:solidFill>
            <a:srgbClr val="FFFF00"/>
          </a:solidFill>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3200" dirty="0">
                <a:latin typeface="メイリオ" panose="020B0604030504040204" pitchFamily="50" charset="-128"/>
                <a:ea typeface="メイリオ" panose="020B0604030504040204" pitchFamily="50" charset="-128"/>
              </a:rPr>
              <a:t>入力方法をよくお読みの上ご入力ください。</a:t>
            </a:r>
            <a:endParaRPr lang="en-US"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43104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83659241-D5A5-E700-5737-0BD37BCCC1CC}"/>
              </a:ext>
            </a:extLst>
          </p:cNvPr>
          <p:cNvPicPr>
            <a:picLocks noChangeAspect="1"/>
          </p:cNvPicPr>
          <p:nvPr/>
        </p:nvPicPr>
        <p:blipFill>
          <a:blip r:embed="rId2"/>
          <a:stretch>
            <a:fillRect/>
          </a:stretch>
        </p:blipFill>
        <p:spPr>
          <a:xfrm>
            <a:off x="6295696" y="365126"/>
            <a:ext cx="5058104" cy="6538174"/>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基本情報登録</a:t>
            </a:r>
            <a:endParaRPr kumimoji="1" lang="ja-JP" altLang="en-US" dirty="0">
              <a:latin typeface="メイリオ" panose="020B0604030504040204" pitchFamily="50" charset="-128"/>
              <a:ea typeface="メイリオ" panose="020B0604030504040204" pitchFamily="50" charset="-128"/>
            </a:endParaRPr>
          </a:p>
        </p:txBody>
      </p:sp>
      <p:sp>
        <p:nvSpPr>
          <p:cNvPr id="12" name="吹き出し: 角を丸めた四角形 11">
            <a:extLst>
              <a:ext uri="{FF2B5EF4-FFF2-40B4-BE49-F238E27FC236}">
                <a16:creationId xmlns:a16="http://schemas.microsoft.com/office/drawing/2014/main" id="{6EAD0D96-6AFF-A4C4-AF5F-FDD657FBCEFE}"/>
              </a:ext>
            </a:extLst>
          </p:cNvPr>
          <p:cNvSpPr/>
          <p:nvPr/>
        </p:nvSpPr>
        <p:spPr>
          <a:xfrm>
            <a:off x="1476218" y="1562178"/>
            <a:ext cx="3807662" cy="952631"/>
          </a:xfrm>
          <a:prstGeom prst="wedgeRoundRectCallout">
            <a:avLst>
              <a:gd name="adj1" fmla="val 82080"/>
              <a:gd name="adj2" fmla="val -519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選択するとﾌﾘｶﾞﾅが表示されます。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3" name="吹き出し: 角を丸めた四角形 12">
            <a:extLst>
              <a:ext uri="{FF2B5EF4-FFF2-40B4-BE49-F238E27FC236}">
                <a16:creationId xmlns:a16="http://schemas.microsoft.com/office/drawing/2014/main" id="{02B10BB0-2EEB-E1EA-8809-7D9B599BFB37}"/>
              </a:ext>
            </a:extLst>
          </p:cNvPr>
          <p:cNvSpPr/>
          <p:nvPr/>
        </p:nvSpPr>
        <p:spPr>
          <a:xfrm>
            <a:off x="838200" y="3018209"/>
            <a:ext cx="4191001" cy="952631"/>
          </a:xfrm>
          <a:prstGeom prst="wedgeRoundRectCallout">
            <a:avLst>
              <a:gd name="adj1" fmla="val 82080"/>
              <a:gd name="adj2" fmla="val -519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大学名以外の欄は手入力してください。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93913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4CF2107B-743B-7090-11CC-06C974A6B317}"/>
              </a:ext>
            </a:extLst>
          </p:cNvPr>
          <p:cNvPicPr>
            <a:picLocks noChangeAspect="1"/>
          </p:cNvPicPr>
          <p:nvPr/>
        </p:nvPicPr>
        <p:blipFill>
          <a:blip r:embed="rId2"/>
          <a:stretch>
            <a:fillRect/>
          </a:stretch>
        </p:blipFill>
        <p:spPr>
          <a:xfrm>
            <a:off x="5916246" y="1297207"/>
            <a:ext cx="6096211" cy="4776127"/>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658446" y="149773"/>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Ⅰ</a:t>
            </a:r>
            <a:endParaRPr kumimoji="1" lang="ja-JP" altLang="en-US" dirty="0">
              <a:latin typeface="メイリオ" panose="020B0604030504040204" pitchFamily="50" charset="-128"/>
              <a:ea typeface="メイリオ" panose="020B0604030504040204" pitchFamily="50" charset="-128"/>
            </a:endParaRPr>
          </a:p>
        </p:txBody>
      </p:sp>
      <p:sp>
        <p:nvSpPr>
          <p:cNvPr id="11" name="吹き出し: 角を丸めた四角形 10">
            <a:extLst>
              <a:ext uri="{FF2B5EF4-FFF2-40B4-BE49-F238E27FC236}">
                <a16:creationId xmlns:a16="http://schemas.microsoft.com/office/drawing/2014/main" id="{2B504527-E35E-4B13-977E-7DDD61A9C672}"/>
              </a:ext>
            </a:extLst>
          </p:cNvPr>
          <p:cNvSpPr/>
          <p:nvPr/>
        </p:nvSpPr>
        <p:spPr>
          <a:xfrm>
            <a:off x="225076" y="2366952"/>
            <a:ext cx="5218243" cy="1062048"/>
          </a:xfrm>
          <a:prstGeom prst="wedgeRoundRectCallout">
            <a:avLst>
              <a:gd name="adj1" fmla="val 58701"/>
              <a:gd name="adj2" fmla="val 57254"/>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latin typeface="メイリオ" panose="020B0604030504040204" pitchFamily="50" charset="-128"/>
                <a:ea typeface="メイリオ" panose="020B0604030504040204" pitchFamily="50" charset="-128"/>
              </a:rPr>
              <a:t>2023</a:t>
            </a:r>
            <a:r>
              <a:rPr lang="ja-JP" altLang="en-US" dirty="0">
                <a:solidFill>
                  <a:schemeClr val="tx1"/>
                </a:solidFill>
                <a:latin typeface="メイリオ" panose="020B0604030504040204" pitchFamily="50" charset="-128"/>
                <a:ea typeface="メイリオ" panose="020B0604030504040204" pitchFamily="50" charset="-128"/>
              </a:rPr>
              <a:t>年度登録番号を入力してください。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ﾌﾘｶﾞﾅ</a:t>
            </a:r>
            <a:r>
              <a:rPr lang="ja-JP" altLang="en-US" dirty="0">
                <a:solidFill>
                  <a:schemeClr val="tx1"/>
                </a:solidFill>
                <a:latin typeface="メイリオ" panose="020B0604030504040204" pitchFamily="50" charset="-128"/>
                <a:ea typeface="メイリオ" panose="020B0604030504040204" pitchFamily="50" charset="-128"/>
              </a:rPr>
              <a:t>、学年は自動的に表示されます。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登録陸協は選択してください。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吹き出し: 角を丸めた四角形 7">
            <a:extLst>
              <a:ext uri="{FF2B5EF4-FFF2-40B4-BE49-F238E27FC236}">
                <a16:creationId xmlns:a16="http://schemas.microsoft.com/office/drawing/2014/main" id="{0C770ED7-D0D8-1E15-396C-B678AD345076}"/>
              </a:ext>
            </a:extLst>
          </p:cNvPr>
          <p:cNvSpPr/>
          <p:nvPr/>
        </p:nvSpPr>
        <p:spPr>
          <a:xfrm>
            <a:off x="225076" y="3651220"/>
            <a:ext cx="5218243" cy="1563596"/>
          </a:xfrm>
          <a:prstGeom prst="wedgeRoundRectCallout">
            <a:avLst>
              <a:gd name="adj1" fmla="val 91546"/>
              <a:gd name="adj2" fmla="val 29757"/>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出場種目の選択、最高記録とその記録を出した年月日、大会名を入力してください。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オープン参加の場合は〇を選択してください。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リレーに出場する場合はリレーの欄で〇を選択してください。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2" name="吹き出し: 角を丸めた四角形 11">
            <a:extLst>
              <a:ext uri="{FF2B5EF4-FFF2-40B4-BE49-F238E27FC236}">
                <a16:creationId xmlns:a16="http://schemas.microsoft.com/office/drawing/2014/main" id="{7A6705E0-0003-318E-EC0B-1B699CD6B5DE}"/>
              </a:ext>
            </a:extLst>
          </p:cNvPr>
          <p:cNvSpPr/>
          <p:nvPr/>
        </p:nvSpPr>
        <p:spPr>
          <a:xfrm>
            <a:off x="225075" y="1010091"/>
            <a:ext cx="5218243" cy="1190196"/>
          </a:xfrm>
          <a:prstGeom prst="wedgeRoundRectCallout">
            <a:avLst>
              <a:gd name="adj1" fmla="val 62257"/>
              <a:gd name="adj2" fmla="val 27268"/>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延べ人数、料金は自動的にカウントされます。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85F4DFF8-7E10-B99A-AB73-B3F4563C7A59}"/>
              </a:ext>
            </a:extLst>
          </p:cNvPr>
          <p:cNvSpPr txBox="1"/>
          <p:nvPr/>
        </p:nvSpPr>
        <p:spPr>
          <a:xfrm>
            <a:off x="6611815" y="784666"/>
            <a:ext cx="4562231" cy="369332"/>
          </a:xfrm>
          <a:prstGeom prst="rect">
            <a:avLst/>
          </a:prstGeom>
          <a:noFill/>
        </p:spPr>
        <p:txBody>
          <a:bodyPr wrap="square" rtlCol="0">
            <a:spAutoFit/>
          </a:bodyPr>
          <a:lstStyle/>
          <a:p>
            <a:r>
              <a:rPr kumimoji="1" lang="en-US" altLang="ja-JP" dirty="0"/>
              <a:t>※</a:t>
            </a:r>
            <a:r>
              <a:rPr kumimoji="1" lang="ja-JP" altLang="en-US" dirty="0"/>
              <a:t>女子についても同様です。</a:t>
            </a:r>
          </a:p>
        </p:txBody>
      </p:sp>
    </p:spTree>
    <p:extLst>
      <p:ext uri="{BB962C8B-B14F-4D97-AF65-F5344CB8AC3E}">
        <p14:creationId xmlns:p14="http://schemas.microsoft.com/office/powerpoint/2010/main" val="3773854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1BFCA5EF-704A-AC7F-BCF5-944AAB488378}"/>
              </a:ext>
            </a:extLst>
          </p:cNvPr>
          <p:cNvPicPr>
            <a:picLocks noChangeAspect="1"/>
          </p:cNvPicPr>
          <p:nvPr/>
        </p:nvPicPr>
        <p:blipFill>
          <a:blip r:embed="rId2"/>
          <a:stretch>
            <a:fillRect/>
          </a:stretch>
        </p:blipFill>
        <p:spPr>
          <a:xfrm>
            <a:off x="5854432" y="1344450"/>
            <a:ext cx="6019516" cy="5295275"/>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Ⅱ</a:t>
            </a:r>
            <a:r>
              <a:rPr lang="ja-JP" altLang="en-US" dirty="0">
                <a:latin typeface="メイリオ" panose="020B0604030504040204" pitchFamily="50" charset="-128"/>
                <a:ea typeface="メイリオ" panose="020B0604030504040204" pitchFamily="50" charset="-128"/>
              </a:rPr>
              <a:t>　リレー</a:t>
            </a:r>
            <a:endParaRPr kumimoji="1" lang="ja-JP" altLang="en-US" dirty="0">
              <a:latin typeface="メイリオ" panose="020B0604030504040204" pitchFamily="50" charset="-128"/>
              <a:ea typeface="メイリオ" panose="020B0604030504040204" pitchFamily="50" charset="-128"/>
            </a:endParaRP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736600" y="1438031"/>
            <a:ext cx="4191001" cy="1539632"/>
          </a:xfrm>
          <a:prstGeom prst="wedgeRoundRectCallout">
            <a:avLst>
              <a:gd name="adj1" fmla="val 80304"/>
              <a:gd name="adj2" fmla="val 33930"/>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大学名とﾌﾘｶﾞﾅは基本情報登録で入力したものが表示されます。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最高記録とその記録を出した大会名、期日を入力してください。最高記録の入力は</a:t>
            </a:r>
            <a:r>
              <a:rPr lang="en-US" altLang="ja-JP" dirty="0">
                <a:solidFill>
                  <a:schemeClr val="tx1"/>
                </a:solidFill>
                <a:latin typeface="メイリオ" panose="020B0604030504040204" pitchFamily="50" charset="-128"/>
                <a:ea typeface="メイリオ" panose="020B0604030504040204" pitchFamily="50" charset="-128"/>
              </a:rPr>
              <a:t>5</a:t>
            </a:r>
            <a:r>
              <a:rPr lang="ja-JP" altLang="en-US" dirty="0">
                <a:solidFill>
                  <a:schemeClr val="tx1"/>
                </a:solidFill>
                <a:latin typeface="メイリオ" panose="020B0604030504040204" pitchFamily="50" charset="-128"/>
                <a:ea typeface="メイリオ" panose="020B0604030504040204" pitchFamily="50" charset="-128"/>
              </a:rPr>
              <a:t>桁でお願いします。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吹き出し: 角を丸めた四角形 6">
            <a:extLst>
              <a:ext uri="{FF2B5EF4-FFF2-40B4-BE49-F238E27FC236}">
                <a16:creationId xmlns:a16="http://schemas.microsoft.com/office/drawing/2014/main" id="{54FDBDAD-7F1E-95B7-2386-F5FFC3F84487}"/>
              </a:ext>
            </a:extLst>
          </p:cNvPr>
          <p:cNvSpPr/>
          <p:nvPr/>
        </p:nvSpPr>
        <p:spPr>
          <a:xfrm>
            <a:off x="736599" y="3183410"/>
            <a:ext cx="4191001" cy="1984937"/>
          </a:xfrm>
          <a:prstGeom prst="wedgeRoundRectCallout">
            <a:avLst>
              <a:gd name="adj1" fmla="val 84415"/>
              <a:gd name="adj2" fmla="val 9090"/>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登録番号を選択してください。様式</a:t>
            </a:r>
            <a:r>
              <a:rPr lang="en-US" altLang="ja-JP" dirty="0">
                <a:solidFill>
                  <a:schemeClr val="tx1"/>
                </a:solidFill>
                <a:latin typeface="メイリオ" panose="020B0604030504040204" pitchFamily="50" charset="-128"/>
                <a:ea typeface="メイリオ" panose="020B0604030504040204" pitchFamily="50" charset="-128"/>
              </a:rPr>
              <a:t>Ⅰ</a:t>
            </a:r>
            <a:r>
              <a:rPr lang="ja-JP" altLang="en-US" dirty="0">
                <a:solidFill>
                  <a:schemeClr val="tx1"/>
                </a:solidFill>
                <a:latin typeface="メイリオ" panose="020B0604030504040204" pitchFamily="50" charset="-128"/>
                <a:ea typeface="メイリオ" panose="020B0604030504040204" pitchFamily="50" charset="-128"/>
              </a:rPr>
              <a:t>でリレーの欄に〇がある人だけ選択できます。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氏名、</a:t>
            </a:r>
            <a:r>
              <a:rPr kumimoji="1" lang="ja-JP" altLang="en-US" sz="18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n-cs"/>
              </a:rPr>
              <a:t>ﾌﾘｶﾞﾅ</a:t>
            </a:r>
            <a:r>
              <a:rPr lang="ja-JP" altLang="en-US" dirty="0">
                <a:solidFill>
                  <a:schemeClr val="tx1"/>
                </a:solidFill>
                <a:latin typeface="メイリオ" panose="020B0604030504040204" pitchFamily="50" charset="-128"/>
                <a:ea typeface="メイリオ" panose="020B0604030504040204" pitchFamily="50" charset="-128"/>
              </a:rPr>
              <a:t>、学年は自動的に表示されます。</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登録陸協は選択してください。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id="{32449249-5F25-88CF-7EB3-5FF831833AE0}"/>
              </a:ext>
            </a:extLst>
          </p:cNvPr>
          <p:cNvSpPr txBox="1"/>
          <p:nvPr/>
        </p:nvSpPr>
        <p:spPr>
          <a:xfrm>
            <a:off x="6834456" y="650797"/>
            <a:ext cx="4562231" cy="369332"/>
          </a:xfrm>
          <a:prstGeom prst="rect">
            <a:avLst/>
          </a:prstGeom>
          <a:noFill/>
        </p:spPr>
        <p:txBody>
          <a:bodyPr wrap="square" rtlCol="0">
            <a:spAutoFit/>
          </a:bodyPr>
          <a:lstStyle/>
          <a:p>
            <a:r>
              <a:rPr kumimoji="1" lang="en-US" altLang="ja-JP" dirty="0"/>
              <a:t>※4×400mR</a:t>
            </a:r>
            <a:r>
              <a:rPr kumimoji="1" lang="ja-JP" altLang="en-US" dirty="0"/>
              <a:t>、女子についても同様です。</a:t>
            </a:r>
          </a:p>
        </p:txBody>
      </p:sp>
    </p:spTree>
    <p:extLst>
      <p:ext uri="{BB962C8B-B14F-4D97-AF65-F5344CB8AC3E}">
        <p14:creationId xmlns:p14="http://schemas.microsoft.com/office/powerpoint/2010/main" val="2224653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CF6051CA-9A26-95D3-28F1-8DE0565F9CF3}"/>
              </a:ext>
            </a:extLst>
          </p:cNvPr>
          <p:cNvPicPr>
            <a:picLocks noChangeAspect="1"/>
          </p:cNvPicPr>
          <p:nvPr/>
        </p:nvPicPr>
        <p:blipFill>
          <a:blip r:embed="rId2"/>
          <a:stretch>
            <a:fillRect/>
          </a:stretch>
        </p:blipFill>
        <p:spPr>
          <a:xfrm>
            <a:off x="4359965" y="1266286"/>
            <a:ext cx="7832035" cy="4610073"/>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人数チェック表</a:t>
            </a: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196999" y="1544214"/>
            <a:ext cx="3556000" cy="1240210"/>
          </a:xfrm>
          <a:prstGeom prst="wedgeRoundRectCallout">
            <a:avLst>
              <a:gd name="adj1" fmla="val 69868"/>
              <a:gd name="adj2" fmla="val 3775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9" name="吹き出し: 角を丸めた四角形 8">
            <a:extLst>
              <a:ext uri="{FF2B5EF4-FFF2-40B4-BE49-F238E27FC236}">
                <a16:creationId xmlns:a16="http://schemas.microsoft.com/office/drawing/2014/main" id="{41E589D9-E462-5863-4082-A30D82224247}"/>
              </a:ext>
            </a:extLst>
          </p:cNvPr>
          <p:cNvSpPr/>
          <p:nvPr/>
        </p:nvSpPr>
        <p:spPr>
          <a:xfrm>
            <a:off x="196999" y="3334053"/>
            <a:ext cx="3556000" cy="1017471"/>
          </a:xfrm>
          <a:prstGeom prst="wedgeRoundRectCallout">
            <a:avLst>
              <a:gd name="adj1" fmla="val 66887"/>
              <a:gd name="adj2" fmla="val 2212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a:solidFill>
                  <a:schemeClr val="tx1"/>
                </a:solidFill>
                <a:latin typeface="メイリオ" panose="020B0604030504040204" pitchFamily="50" charset="-128"/>
                <a:ea typeface="メイリオ" panose="020B0604030504040204" pitchFamily="50" charset="-128"/>
              </a:rPr>
              <a:t>種目ごとの人数は様式</a:t>
            </a:r>
            <a:r>
              <a:rPr lang="en-US" altLang="ja-JP">
                <a:solidFill>
                  <a:schemeClr val="tx1"/>
                </a:solidFill>
                <a:latin typeface="メイリオ" panose="020B0604030504040204" pitchFamily="50" charset="-128"/>
                <a:ea typeface="メイリオ" panose="020B0604030504040204" pitchFamily="50" charset="-128"/>
              </a:rPr>
              <a:t>Ⅰ</a:t>
            </a:r>
            <a:r>
              <a:rPr lang="ja-JP" altLang="en-US">
                <a:solidFill>
                  <a:schemeClr val="tx1"/>
                </a:solidFill>
                <a:latin typeface="メイリオ" panose="020B0604030504040204" pitchFamily="50" charset="-128"/>
                <a:ea typeface="メイリオ" panose="020B0604030504040204" pitchFamily="50" charset="-128"/>
              </a:rPr>
              <a:t>で入力した情報が表示されます。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6811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04340E5B-6B44-C8B4-17E9-747465A6D1A9}"/>
              </a:ext>
            </a:extLst>
          </p:cNvPr>
          <p:cNvPicPr>
            <a:picLocks noChangeAspect="1"/>
          </p:cNvPicPr>
          <p:nvPr/>
        </p:nvPicPr>
        <p:blipFill>
          <a:blip r:embed="rId2"/>
          <a:stretch>
            <a:fillRect/>
          </a:stretch>
        </p:blipFill>
        <p:spPr>
          <a:xfrm>
            <a:off x="5791200" y="281870"/>
            <a:ext cx="5443330" cy="6576130"/>
          </a:xfrm>
          <a:prstGeom prst="rect">
            <a:avLst/>
          </a:prstGeom>
        </p:spPr>
      </p:pic>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kumimoji="1" lang="ja-JP" altLang="en-US" dirty="0">
                <a:latin typeface="メイリオ" panose="020B0604030504040204" pitchFamily="50" charset="-128"/>
                <a:ea typeface="メイリオ" panose="020B0604030504040204" pitchFamily="50" charset="-128"/>
              </a:rPr>
              <a:t>様式</a:t>
            </a:r>
            <a:r>
              <a:rPr lang="en-US" altLang="ja-JP" dirty="0">
                <a:latin typeface="メイリオ" panose="020B0604030504040204" pitchFamily="50" charset="-128"/>
                <a:ea typeface="メイリオ" panose="020B0604030504040204" pitchFamily="50" charset="-128"/>
              </a:rPr>
              <a:t>Ⅲ</a:t>
            </a:r>
            <a:r>
              <a:rPr kumimoji="1" lang="ja-JP" altLang="en-US" dirty="0">
                <a:latin typeface="メイリオ" panose="020B0604030504040204" pitchFamily="50" charset="-128"/>
                <a:ea typeface="メイリオ" panose="020B0604030504040204" pitchFamily="50" charset="-128"/>
              </a:rPr>
              <a:t>　明細書</a:t>
            </a:r>
          </a:p>
        </p:txBody>
      </p:sp>
      <p:sp>
        <p:nvSpPr>
          <p:cNvPr id="6" name="吹き出し: 角を丸めた四角形 5">
            <a:extLst>
              <a:ext uri="{FF2B5EF4-FFF2-40B4-BE49-F238E27FC236}">
                <a16:creationId xmlns:a16="http://schemas.microsoft.com/office/drawing/2014/main" id="{FE7B1696-6B73-9B75-4F87-E6E5106D6A43}"/>
              </a:ext>
            </a:extLst>
          </p:cNvPr>
          <p:cNvSpPr/>
          <p:nvPr/>
        </p:nvSpPr>
        <p:spPr>
          <a:xfrm>
            <a:off x="674077" y="1290550"/>
            <a:ext cx="3556000" cy="1017472"/>
          </a:xfrm>
          <a:prstGeom prst="wedgeRoundRectCallout">
            <a:avLst>
              <a:gd name="adj1" fmla="val 91406"/>
              <a:gd name="adj2" fmla="val 8135"/>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大学名～緊急連絡先は基本情報登録で入力したものが表示されます。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9" name="吹き出し: 角を丸めた四角形 8">
            <a:extLst>
              <a:ext uri="{FF2B5EF4-FFF2-40B4-BE49-F238E27FC236}">
                <a16:creationId xmlns:a16="http://schemas.microsoft.com/office/drawing/2014/main" id="{41E589D9-E462-5863-4082-A30D82224247}"/>
              </a:ext>
            </a:extLst>
          </p:cNvPr>
          <p:cNvSpPr/>
          <p:nvPr/>
        </p:nvSpPr>
        <p:spPr>
          <a:xfrm>
            <a:off x="674077" y="2539792"/>
            <a:ext cx="3556000" cy="782802"/>
          </a:xfrm>
          <a:prstGeom prst="wedgeRoundRectCallout">
            <a:avLst>
              <a:gd name="adj1" fmla="val 112945"/>
              <a:gd name="adj2" fmla="val 36985"/>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人数、金額は様式</a:t>
            </a:r>
            <a:r>
              <a:rPr lang="en-US" altLang="ja-JP" dirty="0">
                <a:solidFill>
                  <a:schemeClr val="tx1"/>
                </a:solidFill>
                <a:latin typeface="メイリオ" panose="020B0604030504040204" pitchFamily="50" charset="-128"/>
                <a:ea typeface="メイリオ" panose="020B0604030504040204" pitchFamily="50" charset="-128"/>
              </a:rPr>
              <a:t>Ⅰ, Ⅱ</a:t>
            </a:r>
            <a:r>
              <a:rPr lang="ja-JP" altLang="en-US" dirty="0">
                <a:solidFill>
                  <a:schemeClr val="tx1"/>
                </a:solidFill>
                <a:latin typeface="メイリオ" panose="020B0604030504040204" pitchFamily="50" charset="-128"/>
                <a:ea typeface="メイリオ" panose="020B0604030504040204" pitchFamily="50" charset="-128"/>
              </a:rPr>
              <a:t>で入力したものが表示されます。</a:t>
            </a:r>
            <a:endParaRPr lang="en-US" altLang="ja-JP" dirty="0">
              <a:solidFill>
                <a:schemeClr val="tx1"/>
              </a:solidFill>
              <a:latin typeface="メイリオ" panose="020B0604030504040204" pitchFamily="50" charset="-128"/>
              <a:ea typeface="メイリオ" panose="020B0604030504040204" pitchFamily="50" charset="-128"/>
            </a:endParaRPr>
          </a:p>
        </p:txBody>
      </p:sp>
      <p:sp>
        <p:nvSpPr>
          <p:cNvPr id="7" name="吹き出し: 角を丸めた四角形 6">
            <a:extLst>
              <a:ext uri="{FF2B5EF4-FFF2-40B4-BE49-F238E27FC236}">
                <a16:creationId xmlns:a16="http://schemas.microsoft.com/office/drawing/2014/main" id="{9C66B167-21D8-CEAC-4F06-02CC709F8893}"/>
              </a:ext>
            </a:extLst>
          </p:cNvPr>
          <p:cNvSpPr/>
          <p:nvPr/>
        </p:nvSpPr>
        <p:spPr>
          <a:xfrm>
            <a:off x="674077" y="3554364"/>
            <a:ext cx="3556000" cy="1517821"/>
          </a:xfrm>
          <a:prstGeom prst="wedgeRoundRectCallout">
            <a:avLst>
              <a:gd name="adj1" fmla="val 110336"/>
              <a:gd name="adj2" fmla="val 106833"/>
              <a:gd name="adj3" fmla="val 16667"/>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メイリオ" panose="020B0604030504040204" pitchFamily="50" charset="-128"/>
                <a:ea typeface="メイリオ" panose="020B0604030504040204" pitchFamily="50" charset="-128"/>
              </a:rPr>
              <a:t>領収書が必要か不必要かを選択してください。</a:t>
            </a:r>
            <a:endParaRPr lang="en-US" altLang="ja-JP" dirty="0">
              <a:solidFill>
                <a:schemeClr val="tx1"/>
              </a:solidFill>
              <a:latin typeface="メイリオ" panose="020B0604030504040204" pitchFamily="50" charset="-128"/>
              <a:ea typeface="メイリオ" panose="020B0604030504040204" pitchFamily="50" charset="-128"/>
            </a:endParaRPr>
          </a:p>
          <a:p>
            <a:r>
              <a:rPr lang="ja-JP" altLang="en-US" dirty="0">
                <a:solidFill>
                  <a:schemeClr val="tx1"/>
                </a:solidFill>
                <a:latin typeface="メイリオ" panose="020B0604030504040204" pitchFamily="50" charset="-128"/>
                <a:ea typeface="メイリオ" panose="020B0604030504040204" pitchFamily="50" charset="-128"/>
              </a:rPr>
              <a:t>郵送の際は領収書を貼り付けてください。</a:t>
            </a:r>
            <a:endParaRPr lang="en-US" altLang="ja-JP"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862317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DCF2DB-6F48-4174-A6CE-E30402DBF396}"/>
              </a:ext>
            </a:extLst>
          </p:cNvPr>
          <p:cNvSpPr>
            <a:spLocks noGrp="1"/>
          </p:cNvSpPr>
          <p:nvPr>
            <p:ph type="title"/>
          </p:nvPr>
        </p:nvSpPr>
        <p:spPr>
          <a:xfrm>
            <a:off x="838200" y="365126"/>
            <a:ext cx="10515600" cy="693653"/>
          </a:xfrm>
        </p:spPr>
        <p:txBody>
          <a:bodyPr>
            <a:normAutofit fontScale="90000"/>
          </a:bodyPr>
          <a:lstStyle/>
          <a:p>
            <a:r>
              <a:rPr lang="ja-JP" altLang="en-US" dirty="0">
                <a:latin typeface="メイリオ" panose="020B0604030504040204" pitchFamily="50" charset="-128"/>
                <a:ea typeface="メイリオ" panose="020B0604030504040204" pitchFamily="50" charset="-128"/>
              </a:rPr>
              <a:t>申込締切、提出物について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テキスト ボックス 2">
            <a:extLst>
              <a:ext uri="{FF2B5EF4-FFF2-40B4-BE49-F238E27FC236}">
                <a16:creationId xmlns:a16="http://schemas.microsoft.com/office/drawing/2014/main" id="{8725265C-EA60-812D-FA17-DEFCF37C09BC}"/>
              </a:ext>
            </a:extLst>
          </p:cNvPr>
          <p:cNvSpPr txBox="1"/>
          <p:nvPr/>
        </p:nvSpPr>
        <p:spPr>
          <a:xfrm>
            <a:off x="1036320" y="1663337"/>
            <a:ext cx="9640389" cy="2308324"/>
          </a:xfrm>
          <a:prstGeom prst="rect">
            <a:avLst/>
          </a:prstGeom>
          <a:noFill/>
        </p:spPr>
        <p:txBody>
          <a:bodyPr wrap="square" rtlCol="0">
            <a:spAutoFit/>
          </a:bodyPr>
          <a:lstStyle/>
          <a:p>
            <a:r>
              <a:rPr kumimoji="1" lang="ja-JP" altLang="en-US" dirty="0">
                <a:latin typeface="游明朝" panose="02020400000000000000" pitchFamily="18" charset="-128"/>
                <a:ea typeface="游明朝" panose="02020400000000000000" pitchFamily="18" charset="-128"/>
              </a:rPr>
              <a:t>・</a:t>
            </a:r>
            <a:r>
              <a:rPr kumimoji="1" lang="ja-JP" altLang="en-US" b="1" dirty="0">
                <a:solidFill>
                  <a:srgbClr val="FF0000"/>
                </a:solidFill>
                <a:latin typeface="游明朝" panose="02020400000000000000" pitchFamily="18" charset="-128"/>
                <a:ea typeface="游明朝" panose="02020400000000000000" pitchFamily="18" charset="-128"/>
              </a:rPr>
              <a:t>申込締切は</a:t>
            </a:r>
            <a:r>
              <a:rPr kumimoji="1" lang="en-US" altLang="zh-CN" b="1" dirty="0">
                <a:solidFill>
                  <a:srgbClr val="FF0000"/>
                </a:solidFill>
                <a:latin typeface="游明朝" panose="02020400000000000000" pitchFamily="18" charset="-128"/>
                <a:ea typeface="游明朝" panose="02020400000000000000" pitchFamily="18" charset="-128"/>
              </a:rPr>
              <a:t>2023 </a:t>
            </a:r>
            <a:r>
              <a:rPr kumimoji="1" lang="zh-CN" altLang="en-US" b="1" dirty="0">
                <a:solidFill>
                  <a:srgbClr val="FF0000"/>
                </a:solidFill>
                <a:latin typeface="游明朝" panose="02020400000000000000" pitchFamily="18" charset="-128"/>
                <a:ea typeface="游明朝" panose="02020400000000000000" pitchFamily="18" charset="-128"/>
              </a:rPr>
              <a:t>年 </a:t>
            </a:r>
            <a:r>
              <a:rPr lang="en-US" altLang="zh-CN" b="1" dirty="0">
                <a:solidFill>
                  <a:srgbClr val="FF0000"/>
                </a:solidFill>
                <a:latin typeface="游明朝" panose="02020400000000000000" pitchFamily="18" charset="-128"/>
                <a:ea typeface="游明朝" panose="02020400000000000000" pitchFamily="18" charset="-128"/>
              </a:rPr>
              <a:t>9</a:t>
            </a:r>
            <a:r>
              <a:rPr kumimoji="1" lang="zh-CN" altLang="en-US" b="1" dirty="0">
                <a:solidFill>
                  <a:srgbClr val="FF0000"/>
                </a:solidFill>
                <a:latin typeface="游明朝" panose="02020400000000000000" pitchFamily="18" charset="-128"/>
                <a:ea typeface="游明朝" panose="02020400000000000000" pitchFamily="18" charset="-128"/>
              </a:rPr>
              <a:t>月 </a:t>
            </a:r>
            <a:r>
              <a:rPr lang="en-US" altLang="zh-CN" b="1" dirty="0">
                <a:solidFill>
                  <a:srgbClr val="FF0000"/>
                </a:solidFill>
                <a:latin typeface="游明朝" panose="02020400000000000000" pitchFamily="18" charset="-128"/>
                <a:ea typeface="游明朝" panose="02020400000000000000" pitchFamily="18" charset="-128"/>
              </a:rPr>
              <a:t>25</a:t>
            </a:r>
            <a:r>
              <a:rPr kumimoji="1" lang="en-US" altLang="zh-CN" b="1" dirty="0">
                <a:solidFill>
                  <a:srgbClr val="FF0000"/>
                </a:solidFill>
                <a:latin typeface="游明朝" panose="02020400000000000000" pitchFamily="18" charset="-128"/>
                <a:ea typeface="游明朝" panose="02020400000000000000" pitchFamily="18" charset="-128"/>
              </a:rPr>
              <a:t> </a:t>
            </a:r>
            <a:r>
              <a:rPr kumimoji="1" lang="zh-CN" altLang="en-US" b="1" dirty="0">
                <a:solidFill>
                  <a:srgbClr val="FF0000"/>
                </a:solidFill>
                <a:latin typeface="游明朝" panose="02020400000000000000" pitchFamily="18" charset="-128"/>
                <a:ea typeface="游明朝" panose="02020400000000000000" pitchFamily="18" charset="-128"/>
              </a:rPr>
              <a:t>日</a:t>
            </a:r>
            <a:r>
              <a:rPr kumimoji="1" lang="en-US" altLang="zh-CN" b="1" dirty="0">
                <a:solidFill>
                  <a:srgbClr val="FF0000"/>
                </a:solidFill>
                <a:latin typeface="游明朝" panose="02020400000000000000" pitchFamily="18" charset="-128"/>
                <a:ea typeface="游明朝" panose="02020400000000000000" pitchFamily="18" charset="-128"/>
              </a:rPr>
              <a:t>(</a:t>
            </a:r>
            <a:r>
              <a:rPr kumimoji="1" lang="zh-CN" altLang="en-US" b="1" dirty="0">
                <a:solidFill>
                  <a:srgbClr val="FF0000"/>
                </a:solidFill>
                <a:latin typeface="游明朝" panose="02020400000000000000" pitchFamily="18" charset="-128"/>
                <a:ea typeface="游明朝" panose="02020400000000000000" pitchFamily="18" charset="-128"/>
              </a:rPr>
              <a:t>月</a:t>
            </a:r>
            <a:r>
              <a:rPr kumimoji="1" lang="en-US" altLang="zh-CN" b="1" dirty="0">
                <a:solidFill>
                  <a:srgbClr val="FF0000"/>
                </a:solidFill>
                <a:latin typeface="游明朝" panose="02020400000000000000" pitchFamily="18" charset="-128"/>
                <a:ea typeface="游明朝" panose="02020400000000000000" pitchFamily="18" charset="-128"/>
              </a:rPr>
              <a:t>) 23</a:t>
            </a:r>
            <a:r>
              <a:rPr kumimoji="1" lang="zh-CN" altLang="en-US" b="1" dirty="0">
                <a:solidFill>
                  <a:srgbClr val="FF0000"/>
                </a:solidFill>
                <a:latin typeface="游明朝" panose="02020400000000000000" pitchFamily="18" charset="-128"/>
                <a:ea typeface="游明朝" panose="02020400000000000000" pitchFamily="18" charset="-128"/>
              </a:rPr>
              <a:t>：</a:t>
            </a:r>
            <a:r>
              <a:rPr kumimoji="1" lang="en-US" altLang="zh-CN" b="1" dirty="0">
                <a:solidFill>
                  <a:srgbClr val="FF0000"/>
                </a:solidFill>
                <a:latin typeface="游明朝" panose="02020400000000000000" pitchFamily="18" charset="-128"/>
                <a:ea typeface="游明朝" panose="02020400000000000000" pitchFamily="18" charset="-128"/>
              </a:rPr>
              <a:t>59 </a:t>
            </a:r>
            <a:r>
              <a:rPr kumimoji="1" lang="zh-CN" altLang="en-US" b="1" dirty="0">
                <a:solidFill>
                  <a:srgbClr val="FF0000"/>
                </a:solidFill>
                <a:latin typeface="游明朝" panose="02020400000000000000" pitchFamily="18" charset="-128"/>
                <a:ea typeface="游明朝" panose="02020400000000000000" pitchFamily="18" charset="-128"/>
              </a:rPr>
              <a:t>必着</a:t>
            </a:r>
            <a:r>
              <a:rPr kumimoji="1" lang="ja-JP" altLang="en-US" b="1" dirty="0">
                <a:solidFill>
                  <a:srgbClr val="FF0000"/>
                </a:solidFill>
                <a:latin typeface="游明朝" panose="02020400000000000000" pitchFamily="18" charset="-128"/>
                <a:ea typeface="游明朝" panose="02020400000000000000" pitchFamily="18" charset="-128"/>
              </a:rPr>
              <a:t>　</a:t>
            </a:r>
            <a:r>
              <a:rPr kumimoji="1" lang="ja-JP" altLang="en-US" dirty="0">
                <a:latin typeface="游明朝" panose="02020400000000000000" pitchFamily="18" charset="-128"/>
                <a:ea typeface="游明朝" panose="02020400000000000000" pitchFamily="18" charset="-128"/>
              </a:rPr>
              <a:t>です。</a:t>
            </a:r>
            <a:endParaRPr lang="en-US" altLang="ja-JP" dirty="0">
              <a:latin typeface="游明朝" panose="02020400000000000000" pitchFamily="18" charset="-128"/>
              <a:ea typeface="游明朝" panose="02020400000000000000" pitchFamily="18" charset="-128"/>
            </a:endParaRPr>
          </a:p>
          <a:p>
            <a:endParaRPr kumimoji="1" lang="en-US" altLang="ja-JP" dirty="0">
              <a:latin typeface="游明朝" panose="02020400000000000000" pitchFamily="18" charset="-128"/>
              <a:ea typeface="游明朝" panose="02020400000000000000" pitchFamily="18" charset="-128"/>
            </a:endParaRPr>
          </a:p>
          <a:p>
            <a:r>
              <a:rPr kumimoji="1" lang="ja-JP" altLang="en-US" dirty="0">
                <a:latin typeface="游明朝" panose="02020400000000000000" pitchFamily="18" charset="-128"/>
                <a:ea typeface="游明朝" panose="02020400000000000000" pitchFamily="18" charset="-128"/>
              </a:rPr>
              <a:t>・</a:t>
            </a:r>
            <a:r>
              <a:rPr kumimoji="1" lang="ja-JP" altLang="en-US" dirty="0">
                <a:solidFill>
                  <a:srgbClr val="FF0000"/>
                </a:solidFill>
                <a:latin typeface="游明朝" panose="02020400000000000000" pitchFamily="18" charset="-128"/>
                <a:ea typeface="游明朝" panose="02020400000000000000" pitchFamily="18" charset="-128"/>
              </a:rPr>
              <a:t>メールと郵送の両方を行ってください。</a:t>
            </a:r>
            <a:endParaRPr kumimoji="1" lang="en-US" altLang="ja-JP" dirty="0">
              <a:solidFill>
                <a:srgbClr val="FF0000"/>
              </a:solidFill>
              <a:latin typeface="游明朝" panose="02020400000000000000" pitchFamily="18" charset="-128"/>
              <a:ea typeface="游明朝" panose="02020400000000000000" pitchFamily="18" charset="-128"/>
            </a:endParaRPr>
          </a:p>
          <a:p>
            <a:endParaRPr kumimoji="1"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・メールではエントリーファイル</a:t>
            </a:r>
            <a:r>
              <a:rPr lang="en-US" altLang="ja-JP" dirty="0">
                <a:latin typeface="游明朝" panose="02020400000000000000" pitchFamily="18" charset="-128"/>
                <a:ea typeface="游明朝" panose="02020400000000000000" pitchFamily="18" charset="-128"/>
              </a:rPr>
              <a:t>(Excel</a:t>
            </a:r>
            <a:r>
              <a:rPr lang="ja-JP" altLang="en-US" dirty="0">
                <a:latin typeface="游明朝" panose="02020400000000000000" pitchFamily="18" charset="-128"/>
                <a:ea typeface="游明朝" panose="02020400000000000000" pitchFamily="18" charset="-128"/>
              </a:rPr>
              <a:t>ファイル</a:t>
            </a:r>
            <a:r>
              <a:rPr lang="en-US" altLang="ja-JP" dirty="0">
                <a:latin typeface="游明朝" panose="02020400000000000000" pitchFamily="18" charset="-128"/>
                <a:ea typeface="游明朝" panose="02020400000000000000" pitchFamily="18" charset="-128"/>
              </a:rPr>
              <a:t>)</a:t>
            </a:r>
            <a:r>
              <a:rPr lang="ja-JP" altLang="en-US" dirty="0">
                <a:latin typeface="游明朝" panose="02020400000000000000" pitchFamily="18" charset="-128"/>
                <a:ea typeface="游明朝" panose="02020400000000000000" pitchFamily="18" charset="-128"/>
              </a:rPr>
              <a:t>を添付して送ってください。</a:t>
            </a:r>
            <a:endParaRPr lang="en-US" altLang="ja-JP" dirty="0">
              <a:latin typeface="游明朝" panose="02020400000000000000" pitchFamily="18" charset="-128"/>
              <a:ea typeface="游明朝" panose="02020400000000000000" pitchFamily="18" charset="-128"/>
            </a:endParaRPr>
          </a:p>
          <a:p>
            <a:endParaRPr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・郵送ではエントリーファイルを印刷したものに押印して、「普通」または「速達郵便」で　　</a:t>
            </a:r>
            <a:endParaRPr lang="en-US" altLang="ja-JP" dirty="0">
              <a:latin typeface="游明朝" panose="02020400000000000000" pitchFamily="18" charset="-128"/>
              <a:ea typeface="游明朝" panose="02020400000000000000" pitchFamily="18" charset="-128"/>
            </a:endParaRPr>
          </a:p>
          <a:p>
            <a:r>
              <a:rPr lang="ja-JP" altLang="en-US" dirty="0">
                <a:latin typeface="游明朝" panose="02020400000000000000" pitchFamily="18" charset="-128"/>
                <a:ea typeface="游明朝" panose="02020400000000000000" pitchFamily="18" charset="-128"/>
              </a:rPr>
              <a:t>　郵送してください。</a:t>
            </a:r>
            <a:endParaRPr lang="en-US" altLang="ja-JP" dirty="0">
              <a:latin typeface="游明朝" panose="02020400000000000000" pitchFamily="18" charset="-128"/>
              <a:ea typeface="游明朝" panose="02020400000000000000" pitchFamily="18" charset="-128"/>
            </a:endParaRPr>
          </a:p>
        </p:txBody>
      </p:sp>
    </p:spTree>
    <p:extLst>
      <p:ext uri="{BB962C8B-B14F-4D97-AF65-F5344CB8AC3E}">
        <p14:creationId xmlns:p14="http://schemas.microsoft.com/office/powerpoint/2010/main" val="4287885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E83EB3-978C-4C18-AF80-AA83AAAA5AD1}"/>
              </a:ext>
            </a:extLst>
          </p:cNvPr>
          <p:cNvSpPr>
            <a:spLocks noGrp="1"/>
          </p:cNvSpPr>
          <p:nvPr>
            <p:ph type="title"/>
          </p:nvPr>
        </p:nvSpPr>
        <p:spPr>
          <a:xfrm>
            <a:off x="838200" y="90760"/>
            <a:ext cx="10515600" cy="1325563"/>
          </a:xfrm>
        </p:spPr>
        <p:txBody>
          <a:bodyPr/>
          <a:lstStyle/>
          <a:p>
            <a:r>
              <a:rPr kumimoji="1" lang="ja-JP" altLang="en-US" sz="4000" b="0" i="0" u="none" strike="noStrike" kern="1200" cap="none" spc="0" normalizeH="0" baseline="0" noProof="0" dirty="0">
                <a:ln>
                  <a:noFill/>
                </a:ln>
                <a:solidFill>
                  <a:prstClr val="black"/>
                </a:solidFill>
                <a:effectLst/>
                <a:uLnTx/>
                <a:uFillTx/>
                <a:latin typeface="メイリオ" panose="020B0604030504040204" pitchFamily="50" charset="-128"/>
                <a:ea typeface="メイリオ" panose="020B0604030504040204" pitchFamily="50" charset="-128"/>
                <a:cs typeface="+mj-cs"/>
              </a:rPr>
              <a:t>その他注意事項</a:t>
            </a:r>
            <a:endParaRPr kumimoji="1" lang="ja-JP" altLang="en-US" dirty="0"/>
          </a:p>
        </p:txBody>
      </p:sp>
      <p:sp>
        <p:nvSpPr>
          <p:cNvPr id="3" name="コンテンツ プレースホルダー 2">
            <a:extLst>
              <a:ext uri="{FF2B5EF4-FFF2-40B4-BE49-F238E27FC236}">
                <a16:creationId xmlns:a16="http://schemas.microsoft.com/office/drawing/2014/main" id="{F21C014F-EAB2-49E2-8A53-93E08036AE6B}"/>
              </a:ext>
            </a:extLst>
          </p:cNvPr>
          <p:cNvSpPr>
            <a:spLocks noGrp="1"/>
          </p:cNvSpPr>
          <p:nvPr>
            <p:ph idx="1"/>
          </p:nvPr>
        </p:nvSpPr>
        <p:spPr>
          <a:xfrm>
            <a:off x="768531" y="1416323"/>
            <a:ext cx="10515600" cy="4351338"/>
          </a:xfrm>
        </p:spPr>
        <p:txBody>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（記入）細かい記入は、エントリーファイルの指示に従ってください。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（記入）「様式</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Ⅰ</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」に関して、記録を記入する際、</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11</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秒</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01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の場合に </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11</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秒</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1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と記入しないでくださ　　　</a:t>
            </a:r>
            <a:endPar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None/>
              <a:tabLst/>
              <a:defRPr/>
            </a:pPr>
            <a:r>
              <a:rPr lang="ja-JP" altLang="en-US" sz="1800" kern="100" dirty="0">
                <a:solidFill>
                  <a:prstClr val="black"/>
                </a:solidFill>
                <a:latin typeface="游明朝" panose="02020400000000000000" pitchFamily="18" charset="-128"/>
                <a:ea typeface="游明朝" panose="02020400000000000000" pitchFamily="18" charset="-128"/>
                <a:cs typeface="Times New Roman" panose="02020603050405020304" pitchFamily="18" charset="0"/>
              </a:rPr>
              <a:t>　　　　　</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い。小数点以下は必ず</a:t>
            </a:r>
            <a:r>
              <a:rPr kumimoji="1" lang="en-US"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2</a:t>
            </a:r>
            <a:r>
              <a:rPr kumimoji="1" lang="ja-JP" altLang="en-US"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rPr>
              <a:t>桁で記入してください。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（郵送）「基本情報登録」「様式</a:t>
            </a:r>
            <a:r>
              <a:rPr lang="en-US" altLang="ja-JP"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Ⅰ</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「人数チェック表」</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に関して、所定の箇所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(3 </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か所</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に印鑑を押すこと。</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（郵送）「様式</a:t>
            </a:r>
            <a:r>
              <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Ⅲ</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　明細書</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」に関して、振込明細書を貼り付けの上、ご郵送ください。</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（メール添付）</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添付のエクセルファイル名と</a:t>
            </a: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メールの件名</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は</a:t>
            </a:r>
            <a:endParaRPr kumimoji="1" lang="en-US"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endParaRPr>
          </a:p>
          <a:p>
            <a:pPr marL="0" marR="0" lvl="0" indent="0" algn="l" defTabSz="914400" rtl="0" eaLnBrk="1" fontAlgn="auto" latinLnBrk="0" hangingPunct="1">
              <a:lnSpc>
                <a:spcPct val="90000"/>
              </a:lnSpc>
              <a:spcBef>
                <a:spcPts val="1000"/>
              </a:spcBef>
              <a:spcAft>
                <a:spcPts val="0"/>
              </a:spcAft>
              <a:buClrTx/>
              <a:buSzTx/>
              <a:buNone/>
              <a:tabLst/>
              <a:defRPr/>
            </a:pPr>
            <a:r>
              <a:rPr lang="ja-JP" altLang="en-US" sz="1800" kern="0" dirty="0">
                <a:solidFill>
                  <a:srgbClr val="000000"/>
                </a:solidFill>
                <a:latin typeface="游明朝" panose="02020400000000000000" pitchFamily="18" charset="-128"/>
                <a:ea typeface="游明朝" panose="02020400000000000000" pitchFamily="18" charset="-128"/>
                <a:cs typeface="ＭＳ Ｐゴシック" panose="020B0600070205080204" pitchFamily="50" charset="-128"/>
              </a:rPr>
              <a:t>　　　　　　　　</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a:t>
            </a:r>
            <a:r>
              <a:rPr kumimoji="1" lang="zh-CN"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第 </a:t>
            </a:r>
            <a:r>
              <a:rPr kumimoji="1" lang="en-US" altLang="zh-CN"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8 </a:t>
            </a:r>
            <a:r>
              <a:rPr kumimoji="1" lang="zh-CN"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回九州新人戦申込</a:t>
            </a:r>
            <a:r>
              <a:rPr kumimoji="1" lang="en-US" altLang="zh-CN"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_</a:t>
            </a:r>
            <a:r>
              <a:rPr kumimoji="1" lang="zh-CN"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（学校名）</a:t>
            </a:r>
            <a:r>
              <a:rPr kumimoji="1" lang="ja-JP" altLang="en-US"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」としてください。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ja-JP" altLang="ja-JP" sz="1800" b="0" i="0" u="none" strike="noStrike" kern="0" cap="none" spc="0" normalizeH="0" baseline="0" noProof="0" dirty="0">
                <a:ln>
                  <a:noFill/>
                </a:ln>
                <a:solidFill>
                  <a:srgbClr val="000000"/>
                </a:solidFill>
                <a:effectLst/>
                <a:uLnTx/>
                <a:uFillTx/>
                <a:latin typeface="游明朝" panose="02020400000000000000" pitchFamily="18" charset="-128"/>
                <a:ea typeface="游明朝" panose="02020400000000000000" pitchFamily="18" charset="-128"/>
                <a:cs typeface="ＭＳ Ｐゴシック" panose="020B0600070205080204" pitchFamily="50" charset="-128"/>
              </a:rPr>
              <a:t>締め切りを過ぎたものについては受付いたしませんのでご注意ください。</a:t>
            </a:r>
            <a:endParaRPr kumimoji="1" lang="ja-JP" altLang="ja-JP" sz="1800" b="0" i="0" u="none" strike="noStrike" kern="100" cap="none" spc="0" normalizeH="0" baseline="0" noProof="0" dirty="0">
              <a:ln>
                <a:noFill/>
              </a:ln>
              <a:solidFill>
                <a:prstClr val="black"/>
              </a:solidFill>
              <a:effectLst/>
              <a:uLnTx/>
              <a:uFillTx/>
              <a:latin typeface="游明朝" panose="02020400000000000000" pitchFamily="18" charset="-128"/>
              <a:ea typeface="游明朝" panose="02020400000000000000" pitchFamily="18" charset="-128"/>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1" lang="en-US"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FAX </a:t>
            </a:r>
            <a:r>
              <a:rPr kumimoji="1" lang="ja-JP" altLang="ja-JP" sz="1800" b="0" i="0" u="none" strike="noStrike" kern="0" cap="none" spc="0" normalizeH="0" baseline="0" noProof="0" dirty="0">
                <a:ln>
                  <a:noFill/>
                </a:ln>
                <a:solidFill>
                  <a:srgbClr val="000000"/>
                </a:solidFill>
                <a:effectLst/>
                <a:uLnTx/>
                <a:uFillTx/>
                <a:latin typeface="游ゴシック" panose="020F0502020204030204"/>
                <a:ea typeface="游明朝" panose="02020400000000000000" pitchFamily="18" charset="-128"/>
                <a:cs typeface="ＭＳ Ｐゴシック" panose="020B0600070205080204" pitchFamily="50" charset="-128"/>
              </a:rPr>
              <a:t>での申込は受け付けません。</a:t>
            </a:r>
            <a:endParaRPr kumimoji="1" lang="ja-JP" altLang="en-US" sz="1800" b="0" i="0" u="none" strike="noStrike" kern="1200" cap="none" spc="0" normalizeH="0" baseline="0" noProof="0" dirty="0">
              <a:ln>
                <a:noFill/>
              </a:ln>
              <a:solidFill>
                <a:prstClr val="black"/>
              </a:solidFill>
              <a:effectLst/>
              <a:uLnTx/>
              <a:uFillTx/>
              <a:latin typeface="游ゴシック" panose="020F0502020204030204"/>
              <a:ea typeface="游ゴシック" panose="020B0400000000000000" pitchFamily="50" charset="-128"/>
              <a:cs typeface="+mn-cs"/>
            </a:endParaRPr>
          </a:p>
          <a:p>
            <a:endParaRPr kumimoji="1" lang="ja-JP" altLang="en-US" dirty="0"/>
          </a:p>
        </p:txBody>
      </p:sp>
    </p:spTree>
    <p:extLst>
      <p:ext uri="{BB962C8B-B14F-4D97-AF65-F5344CB8AC3E}">
        <p14:creationId xmlns:p14="http://schemas.microsoft.com/office/powerpoint/2010/main" val="76190312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TotalTime>
  <Words>679</Words>
  <Application>Microsoft Office PowerPoint</Application>
  <PresentationFormat>ワイド画面</PresentationFormat>
  <Paragraphs>69</Paragraphs>
  <Slides>10</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メイリオ</vt:lpstr>
      <vt:lpstr>游ゴシック</vt:lpstr>
      <vt:lpstr>游ゴシック Light</vt:lpstr>
      <vt:lpstr>游明朝</vt:lpstr>
      <vt:lpstr>Arial</vt:lpstr>
      <vt:lpstr>Office テーマ</vt:lpstr>
      <vt:lpstr>第8回九州学生陸上競技新人選手権大会 エントリーファイル入力方法</vt:lpstr>
      <vt:lpstr>目次</vt:lpstr>
      <vt:lpstr>基本情報登録</vt:lpstr>
      <vt:lpstr>様式Ⅰ</vt:lpstr>
      <vt:lpstr>様式Ⅱ　リレー</vt:lpstr>
      <vt:lpstr>人数チェック表</vt:lpstr>
      <vt:lpstr>様式Ⅲ　明細書</vt:lpstr>
      <vt:lpstr>申込締切、提出物について</vt:lpstr>
      <vt:lpstr>その他注意事項</vt:lpstr>
      <vt:lpstr>さいごに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第36回九州学生駅伝対校選手権大会 エントリーファイル入力方法</dc:title>
  <dc:creator>九州学連</dc:creator>
  <cp:lastModifiedBy>SHIMIZU Gota</cp:lastModifiedBy>
  <cp:revision>56</cp:revision>
  <dcterms:created xsi:type="dcterms:W3CDTF">2018-09-29T12:25:44Z</dcterms:created>
  <dcterms:modified xsi:type="dcterms:W3CDTF">2023-09-12T18:56:25Z</dcterms:modified>
</cp:coreProperties>
</file>